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ellip%202012-2014\SYKSY%202012\tilastot%20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themes!$A$1:$A$20</c:f>
              <c:strCache>
                <c:ptCount val="20"/>
                <c:pt idx="0">
                  <c:v>Raising  the quality of language learning</c:v>
                </c:pt>
                <c:pt idx="1">
                  <c:v>TELL</c:v>
                </c:pt>
                <c:pt idx="2">
                  <c:v>Lifelong language learning</c:v>
                </c:pt>
                <c:pt idx="3">
                  <c:v>Intercultural awareness</c:v>
                </c:pt>
                <c:pt idx="4">
                  <c:v>VOLL</c:v>
                </c:pt>
                <c:pt idx="5">
                  <c:v>Informal language learning</c:v>
                </c:pt>
                <c:pt idx="6">
                  <c:v>Teaching of a second language</c:v>
                </c:pt>
                <c:pt idx="7">
                  <c:v>CLIL</c:v>
                </c:pt>
                <c:pt idx="8">
                  <c:v>Acquisition on partial language skills</c:v>
                </c:pt>
                <c:pt idx="9">
                  <c:v>Early language learning</c:v>
                </c:pt>
                <c:pt idx="10">
                  <c:v>Learning games</c:v>
                </c:pt>
                <c:pt idx="11">
                  <c:v>Diversification of languages</c:v>
                </c:pt>
                <c:pt idx="12">
                  <c:v>Disadvantaged learners</c:v>
                </c:pt>
                <c:pt idx="13">
                  <c:v>Awareness of migrant languages</c:v>
                </c:pt>
                <c:pt idx="14">
                  <c:v>Multilingual comprehension</c:v>
                </c:pt>
                <c:pt idx="15">
                  <c:v>Exchanges</c:v>
                </c:pt>
                <c:pt idx="16">
                  <c:v>Languages for mobility</c:v>
                </c:pt>
                <c:pt idx="17">
                  <c:v>ODL - Open and Distance learning</c:v>
                </c:pt>
                <c:pt idx="18">
                  <c:v>Minority languages</c:v>
                </c:pt>
                <c:pt idx="19">
                  <c:v>Disabilities and language learning</c:v>
                </c:pt>
              </c:strCache>
            </c:strRef>
          </c:cat>
          <c:val>
            <c:numRef>
              <c:f>themes!$B$1:$B$20</c:f>
              <c:numCache>
                <c:formatCode>General</c:formatCode>
                <c:ptCount val="20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484160"/>
        <c:axId val="40641664"/>
        <c:axId val="0"/>
      </c:bar3DChart>
      <c:catAx>
        <c:axId val="33484160"/>
        <c:scaling>
          <c:orientation val="minMax"/>
        </c:scaling>
        <c:delete val="0"/>
        <c:axPos val="b"/>
        <c:majorTickMark val="out"/>
        <c:minorTickMark val="none"/>
        <c:tickLblPos val="nextTo"/>
        <c:crossAx val="40641664"/>
        <c:crosses val="autoZero"/>
        <c:auto val="1"/>
        <c:lblAlgn val="ctr"/>
        <c:lblOffset val="100"/>
        <c:noMultiLvlLbl val="0"/>
      </c:catAx>
      <c:valAx>
        <c:axId val="4064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8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languages!$A$2:$A$10</c:f>
              <c:strCache>
                <c:ptCount val="8"/>
                <c:pt idx="0">
                  <c:v>Danish</c:v>
                </c:pt>
                <c:pt idx="1">
                  <c:v>Swedish</c:v>
                </c:pt>
                <c:pt idx="2">
                  <c:v>English</c:v>
                </c:pt>
                <c:pt idx="3">
                  <c:v>French</c:v>
                </c:pt>
                <c:pt idx="4">
                  <c:v>Icelandic</c:v>
                </c:pt>
                <c:pt idx="5">
                  <c:v>Spanish</c:v>
                </c:pt>
                <c:pt idx="6">
                  <c:v>Norwegian</c:v>
                </c:pt>
                <c:pt idx="7">
                  <c:v>German</c:v>
                </c:pt>
              </c:strCache>
            </c:strRef>
          </c:cat>
          <c:val>
            <c:numRef>
              <c:f>languages!$B$2:$B$10</c:f>
              <c:numCache>
                <c:formatCode>General</c:formatCode>
                <c:ptCount val="9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432832"/>
        <c:axId val="69456640"/>
        <c:axId val="0"/>
      </c:bar3DChart>
      <c:catAx>
        <c:axId val="69432832"/>
        <c:scaling>
          <c:orientation val="minMax"/>
        </c:scaling>
        <c:delete val="0"/>
        <c:axPos val="b"/>
        <c:majorTickMark val="out"/>
        <c:minorTickMark val="none"/>
        <c:tickLblPos val="nextTo"/>
        <c:crossAx val="69456640"/>
        <c:crosses val="autoZero"/>
        <c:auto val="1"/>
        <c:lblAlgn val="ctr"/>
        <c:lblOffset val="100"/>
        <c:noMultiLvlLbl val="0"/>
      </c:catAx>
      <c:valAx>
        <c:axId val="6945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432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3400" cy="68580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3124200" cy="675741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01824" y="1817985"/>
            <a:ext cx="7772400" cy="14700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4000" b="1">
                <a:solidFill>
                  <a:srgbClr val="13487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99592" y="3260576"/>
            <a:ext cx="7776864" cy="153657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l">
              <a:buNone/>
              <a:defRPr sz="4000">
                <a:solidFill>
                  <a:srgbClr val="13487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33400" y="6357961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0CBEE4-709C-4FAB-8CF8-BD577F5DCAE3}" type="datetimeFigureOut">
              <a:rPr lang="fi-FI" smtClean="0"/>
              <a:pPr/>
              <a:t>13.11.2012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21288"/>
            <a:ext cx="2173224" cy="5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0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34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3096" y="274638"/>
            <a:ext cx="81534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13487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83096" y="1600200"/>
            <a:ext cx="8153400" cy="4525963"/>
          </a:xfrm>
        </p:spPr>
        <p:txBody>
          <a:bodyPr/>
          <a:lstStyle>
            <a:lvl1pPr marL="342900" indent="-342900">
              <a:buClr>
                <a:srgbClr val="13487C"/>
              </a:buCl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54224" y="6356350"/>
            <a:ext cx="2133600" cy="365125"/>
          </a:xfrm>
        </p:spPr>
        <p:txBody>
          <a:bodyPr/>
          <a:lstStyle/>
          <a:p>
            <a:fld id="{C60CBEE4-709C-4FAB-8CF8-BD577F5DCAE3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309320"/>
            <a:ext cx="1624584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7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50912" y="274638"/>
            <a:ext cx="8085584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50912" y="1600201"/>
            <a:ext cx="8085584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509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BEE4-709C-4FAB-8CF8-BD577F5DCAE3}" type="datetimeFigureOut">
              <a:rPr lang="fi-FI" smtClean="0"/>
              <a:t>13.11.2012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6057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068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13487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3487C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NELLIP – </a:t>
            </a:r>
            <a:r>
              <a:rPr lang="fi-FI" dirty="0" err="1" smtClean="0"/>
              <a:t>Icelandic</a:t>
            </a:r>
            <a:r>
              <a:rPr lang="fi-FI" dirty="0" smtClean="0"/>
              <a:t> </a:t>
            </a:r>
            <a:r>
              <a:rPr lang="fi-FI" dirty="0" err="1"/>
              <a:t>report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Omnia</a:t>
            </a:r>
            <a:r>
              <a:rPr lang="fi-FI" dirty="0"/>
              <a:t>, Kati Valtonen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5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ELL </a:t>
            </a:r>
            <a:r>
              <a:rPr lang="fi-FI" dirty="0" smtClean="0"/>
              <a:t>IN ICELAND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The </a:t>
            </a:r>
            <a:r>
              <a:rPr lang="fi-FI" sz="2800" dirty="0" err="1" smtClean="0"/>
              <a:t>Grundtvig</a:t>
            </a:r>
            <a:r>
              <a:rPr lang="fi-FI" sz="2800" dirty="0" smtClean="0"/>
              <a:t> </a:t>
            </a:r>
            <a:r>
              <a:rPr lang="fi-FI" sz="2800" dirty="0" err="1" smtClean="0"/>
              <a:t>office</a:t>
            </a:r>
            <a:r>
              <a:rPr lang="fi-FI" sz="2800" dirty="0" smtClean="0"/>
              <a:t> in </a:t>
            </a:r>
            <a:r>
              <a:rPr lang="fi-FI" sz="2800" dirty="0" err="1"/>
              <a:t>charge</a:t>
            </a:r>
            <a:r>
              <a:rPr lang="fi-FI" sz="2800" dirty="0"/>
              <a:t> of the </a:t>
            </a:r>
            <a:r>
              <a:rPr lang="fi-FI" sz="2800" dirty="0" err="1" smtClean="0"/>
              <a:t>awards</a:t>
            </a:r>
            <a:endParaRPr lang="fi-FI" sz="2800" dirty="0" smtClean="0"/>
          </a:p>
          <a:p>
            <a:r>
              <a:rPr lang="fi-FI" sz="2800" dirty="0" smtClean="0"/>
              <a:t>The </a:t>
            </a:r>
            <a:r>
              <a:rPr lang="fi-FI" sz="2800" dirty="0" err="1" smtClean="0"/>
              <a:t>Grundtvig</a:t>
            </a:r>
            <a:r>
              <a:rPr lang="fi-FI" sz="2800" dirty="0" smtClean="0"/>
              <a:t> </a:t>
            </a:r>
            <a:r>
              <a:rPr lang="fi-FI" sz="2800" dirty="0" err="1" smtClean="0"/>
              <a:t>office</a:t>
            </a:r>
            <a:r>
              <a:rPr lang="fi-FI" sz="2800" dirty="0" smtClean="0"/>
              <a:t> </a:t>
            </a:r>
            <a:r>
              <a:rPr lang="fi-FI" sz="2800" dirty="0" err="1" smtClean="0"/>
              <a:t>may</a:t>
            </a:r>
            <a:r>
              <a:rPr lang="fi-FI" sz="2800" dirty="0" smtClean="0"/>
              <a:t> </a:t>
            </a:r>
            <a:r>
              <a:rPr lang="fi-FI" sz="2800" dirty="0" err="1" smtClean="0"/>
              <a:t>suggest</a:t>
            </a:r>
            <a:r>
              <a:rPr lang="fi-FI" sz="2800" dirty="0" smtClean="0"/>
              <a:t> </a:t>
            </a:r>
            <a:r>
              <a:rPr lang="fi-FI" sz="2800" dirty="0" err="1" smtClean="0"/>
              <a:t>initiatives</a:t>
            </a:r>
            <a:r>
              <a:rPr lang="fi-FI" sz="2800" dirty="0" smtClean="0"/>
              <a:t> to </a:t>
            </a:r>
            <a:r>
              <a:rPr lang="fi-FI" sz="2800" dirty="0" err="1" smtClean="0"/>
              <a:t>apply</a:t>
            </a:r>
            <a:r>
              <a:rPr lang="fi-FI" sz="2800" dirty="0" smtClean="0"/>
              <a:t> for the </a:t>
            </a:r>
            <a:r>
              <a:rPr lang="fi-FI" sz="2800" dirty="0" err="1" smtClean="0"/>
              <a:t>label</a:t>
            </a:r>
            <a:endParaRPr lang="fi-FI" sz="2800" dirty="0" smtClean="0"/>
          </a:p>
          <a:p>
            <a:r>
              <a:rPr lang="fi-FI" sz="2800" dirty="0" smtClean="0"/>
              <a:t>No </a:t>
            </a:r>
            <a:r>
              <a:rPr lang="fi-FI" sz="2800" dirty="0" err="1" smtClean="0"/>
              <a:t>individuals</a:t>
            </a:r>
            <a:r>
              <a:rPr lang="fi-FI" sz="2800" dirty="0" smtClean="0"/>
              <a:t> </a:t>
            </a:r>
            <a:r>
              <a:rPr lang="fi-FI" sz="2800" dirty="0" err="1" smtClean="0"/>
              <a:t>awarded</a:t>
            </a:r>
            <a:endParaRPr lang="fi-FI" sz="2800" dirty="0" smtClean="0"/>
          </a:p>
          <a:p>
            <a:r>
              <a:rPr lang="fi-FI" sz="2800" dirty="0" smtClean="0"/>
              <a:t>The </a:t>
            </a:r>
            <a:r>
              <a:rPr lang="fi-FI" sz="2800" dirty="0" err="1" smtClean="0"/>
              <a:t>ceremony</a:t>
            </a:r>
            <a:r>
              <a:rPr lang="fi-FI" sz="2800" dirty="0" smtClean="0"/>
              <a:t> </a:t>
            </a:r>
            <a:r>
              <a:rPr lang="fi-FI" sz="2800" dirty="0" err="1" smtClean="0"/>
              <a:t>takes</a:t>
            </a:r>
            <a:r>
              <a:rPr lang="fi-FI" sz="2800" dirty="0" smtClean="0"/>
              <a:t> </a:t>
            </a:r>
            <a:r>
              <a:rPr lang="fi-FI" sz="2800" dirty="0" err="1" smtClean="0"/>
              <a:t>place</a:t>
            </a:r>
            <a:r>
              <a:rPr lang="fi-FI" sz="2800" dirty="0" smtClean="0"/>
              <a:t> in the </a:t>
            </a:r>
            <a:r>
              <a:rPr lang="fi-FI" sz="2800" dirty="0" err="1" smtClean="0"/>
              <a:t>end</a:t>
            </a:r>
            <a:r>
              <a:rPr lang="fi-FI" sz="2800" dirty="0" smtClean="0"/>
              <a:t> of the </a:t>
            </a:r>
            <a:r>
              <a:rPr lang="fi-FI" sz="2800" dirty="0" err="1" smtClean="0"/>
              <a:t>year</a:t>
            </a:r>
            <a:r>
              <a:rPr lang="fi-FI" sz="2800" dirty="0" smtClean="0"/>
              <a:t> (</a:t>
            </a:r>
            <a:r>
              <a:rPr lang="fi-FI" sz="2800" dirty="0" err="1" smtClean="0"/>
              <a:t>November-</a:t>
            </a:r>
            <a:r>
              <a:rPr lang="fi-FI" sz="2800" dirty="0" smtClean="0"/>
              <a:t> </a:t>
            </a:r>
            <a:r>
              <a:rPr lang="fi-FI" sz="2800" dirty="0" err="1" smtClean="0"/>
              <a:t>December</a:t>
            </a:r>
            <a:r>
              <a:rPr lang="fi-FI" sz="2800" dirty="0" smtClean="0"/>
              <a:t>)</a:t>
            </a:r>
          </a:p>
          <a:p>
            <a:endParaRPr lang="fi-FI" sz="2800" dirty="0"/>
          </a:p>
          <a:p>
            <a:r>
              <a:rPr lang="fi-FI" sz="2800" i="1" dirty="0" smtClean="0"/>
              <a:t>The </a:t>
            </a:r>
            <a:r>
              <a:rPr lang="fi-FI" sz="2800" i="1" dirty="0" err="1" smtClean="0"/>
              <a:t>information</a:t>
            </a:r>
            <a:r>
              <a:rPr lang="fi-FI" sz="2800" i="1" dirty="0" smtClean="0"/>
              <a:t> </a:t>
            </a:r>
            <a:r>
              <a:rPr lang="fi-FI" sz="2800" i="1" dirty="0" err="1" smtClean="0"/>
              <a:t>about</a:t>
            </a:r>
            <a:r>
              <a:rPr lang="fi-FI" sz="2800" i="1" dirty="0" smtClean="0"/>
              <a:t> the ELL </a:t>
            </a:r>
            <a:r>
              <a:rPr lang="fi-FI" sz="2800" i="1" dirty="0" err="1" smtClean="0"/>
              <a:t>procedures</a:t>
            </a:r>
            <a:r>
              <a:rPr lang="fi-FI" sz="2800" i="1" dirty="0" smtClean="0"/>
              <a:t> in </a:t>
            </a:r>
            <a:r>
              <a:rPr lang="fi-FI" sz="2800" i="1" dirty="0" err="1" smtClean="0"/>
              <a:t>Iceland</a:t>
            </a:r>
            <a:r>
              <a:rPr lang="fi-FI" sz="2800" i="1" dirty="0" smtClean="0"/>
              <a:t> is </a:t>
            </a:r>
            <a:r>
              <a:rPr lang="fi-FI" sz="2800" i="1" dirty="0" err="1" smtClean="0"/>
              <a:t>waiting</a:t>
            </a:r>
            <a:r>
              <a:rPr lang="fi-FI" sz="2800" i="1" dirty="0" smtClean="0"/>
              <a:t> for </a:t>
            </a:r>
            <a:r>
              <a:rPr lang="fi-FI" sz="2800" i="1" dirty="0" err="1" smtClean="0"/>
              <a:t>confirmation</a:t>
            </a:r>
            <a:r>
              <a:rPr lang="fi-FI" sz="2800" i="1" dirty="0" smtClean="0"/>
              <a:t> of the N.A.</a:t>
            </a:r>
            <a:endParaRPr lang="fi-FI" sz="2800" i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87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err="1"/>
              <a:t>Awarding</a:t>
            </a:r>
            <a:r>
              <a:rPr lang="fi-FI" sz="3600" dirty="0"/>
              <a:t> the ELL in </a:t>
            </a:r>
            <a:r>
              <a:rPr lang="fi-FI" sz="3600" dirty="0" err="1" smtClean="0"/>
              <a:t>Iceland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10 </a:t>
            </a:r>
            <a:r>
              <a:rPr lang="fi-FI" sz="3600" dirty="0" err="1" smtClean="0"/>
              <a:t>awarded</a:t>
            </a:r>
            <a:r>
              <a:rPr lang="fi-FI" sz="3600" dirty="0" smtClean="0"/>
              <a:t> </a:t>
            </a:r>
            <a:r>
              <a:rPr lang="fi-FI" sz="3600" dirty="0" err="1"/>
              <a:t>language</a:t>
            </a:r>
            <a:r>
              <a:rPr lang="fi-FI" sz="3600" dirty="0"/>
              <a:t> </a:t>
            </a:r>
            <a:r>
              <a:rPr lang="fi-FI" sz="3600" dirty="0" err="1"/>
              <a:t>projects</a:t>
            </a:r>
            <a:r>
              <a:rPr lang="fi-FI" sz="3600" dirty="0"/>
              <a:t> </a:t>
            </a:r>
            <a:r>
              <a:rPr lang="fi-FI" sz="3600" dirty="0" smtClean="0"/>
              <a:t>1999-2011</a:t>
            </a:r>
          </a:p>
          <a:p>
            <a:r>
              <a:rPr lang="fi-FI" sz="3600" dirty="0"/>
              <a:t>School </a:t>
            </a:r>
            <a:r>
              <a:rPr lang="fi-FI" sz="3600" dirty="0" err="1"/>
              <a:t>section</a:t>
            </a:r>
            <a:r>
              <a:rPr lang="fi-FI" sz="3600" dirty="0" smtClean="0"/>
              <a:t>: 7</a:t>
            </a:r>
            <a:endParaRPr lang="fi-FI" sz="3600" dirty="0"/>
          </a:p>
          <a:p>
            <a:r>
              <a:rPr lang="fi-FI" sz="3600" dirty="0" err="1"/>
              <a:t>Adult</a:t>
            </a:r>
            <a:r>
              <a:rPr lang="fi-FI" sz="3600" dirty="0"/>
              <a:t> </a:t>
            </a:r>
            <a:r>
              <a:rPr lang="fi-FI" sz="3600" dirty="0" err="1"/>
              <a:t>section</a:t>
            </a:r>
            <a:r>
              <a:rPr lang="fi-FI" sz="3600" dirty="0" smtClean="0"/>
              <a:t>: -</a:t>
            </a:r>
            <a:endParaRPr lang="fi-FI" sz="3600" dirty="0"/>
          </a:p>
          <a:p>
            <a:r>
              <a:rPr lang="fi-FI" sz="3600" dirty="0" err="1"/>
              <a:t>Vocational</a:t>
            </a:r>
            <a:r>
              <a:rPr lang="fi-FI" sz="3600" dirty="0"/>
              <a:t> </a:t>
            </a:r>
            <a:r>
              <a:rPr lang="fi-FI" sz="3600" dirty="0" err="1"/>
              <a:t>education</a:t>
            </a:r>
            <a:r>
              <a:rPr lang="fi-FI" sz="3600" dirty="0"/>
              <a:t> and </a:t>
            </a:r>
            <a:r>
              <a:rPr lang="fi-FI" sz="3600" dirty="0" err="1" smtClean="0"/>
              <a:t>training</a:t>
            </a:r>
            <a:r>
              <a:rPr lang="fi-FI" sz="3600" dirty="0" smtClean="0"/>
              <a:t>: 2</a:t>
            </a:r>
            <a:endParaRPr lang="fi-FI" sz="3600" dirty="0"/>
          </a:p>
          <a:p>
            <a:r>
              <a:rPr lang="fi-FI" sz="3600" dirty="0" err="1"/>
              <a:t>University</a:t>
            </a:r>
            <a:r>
              <a:rPr lang="fi-FI" sz="3600" dirty="0"/>
              <a:t>: </a:t>
            </a:r>
            <a:r>
              <a:rPr lang="fi-FI" sz="3600" dirty="0" smtClean="0"/>
              <a:t>1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39970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	</a:t>
            </a:r>
            <a:r>
              <a:rPr lang="fi-FI" dirty="0" err="1" smtClean="0"/>
              <a:t>Themes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</p:nvPr>
        </p:nvGraphicFramePr>
        <p:xfrm>
          <a:off x="882650" y="1600200"/>
          <a:ext cx="8153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21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	</a:t>
            </a:r>
            <a:r>
              <a:rPr lang="fi-FI" dirty="0" err="1" smtClean="0"/>
              <a:t>Languages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</p:nvPr>
        </p:nvGraphicFramePr>
        <p:xfrm>
          <a:off x="882650" y="1600200"/>
          <a:ext cx="8153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54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Impact</a:t>
            </a:r>
            <a:r>
              <a:rPr lang="fi-FI" dirty="0"/>
              <a:t> and </a:t>
            </a:r>
            <a:r>
              <a:rPr lang="fi-FI" dirty="0" err="1"/>
              <a:t>exploitation</a:t>
            </a:r>
            <a:r>
              <a:rPr lang="fi-FI" dirty="0"/>
              <a:t> of the ELL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To </a:t>
            </a:r>
            <a:r>
              <a:rPr lang="fi-FI" sz="2800" dirty="0" err="1" smtClean="0"/>
              <a:t>obtain</a:t>
            </a:r>
            <a:r>
              <a:rPr lang="fi-FI" sz="2800" dirty="0" smtClean="0"/>
              <a:t> </a:t>
            </a:r>
            <a:r>
              <a:rPr lang="fi-FI" sz="2800" dirty="0" err="1"/>
              <a:t>recognition</a:t>
            </a:r>
            <a:r>
              <a:rPr lang="fi-FI" sz="2800" dirty="0"/>
              <a:t> for the </a:t>
            </a:r>
            <a:r>
              <a:rPr lang="fi-FI" sz="2800" dirty="0" err="1" smtClean="0"/>
              <a:t>project</a:t>
            </a:r>
            <a:r>
              <a:rPr lang="fi-FI" sz="2800" dirty="0" smtClean="0"/>
              <a:t> </a:t>
            </a:r>
          </a:p>
          <a:p>
            <a:pPr marL="0" indent="0">
              <a:buNone/>
            </a:pPr>
            <a:r>
              <a:rPr lang="fi-FI" sz="2800" i="1" dirty="0"/>
              <a:t>( YRKJA: ”</a:t>
            </a:r>
            <a:r>
              <a:rPr lang="fi-FI" sz="2800" i="1" dirty="0" err="1"/>
              <a:t>We</a:t>
            </a:r>
            <a:r>
              <a:rPr lang="fi-FI" sz="2800" i="1" dirty="0"/>
              <a:t> </a:t>
            </a:r>
            <a:r>
              <a:rPr lang="fi-FI" sz="2800" i="1" dirty="0" err="1"/>
              <a:t>have</a:t>
            </a:r>
            <a:r>
              <a:rPr lang="fi-FI" sz="2800" i="1" dirty="0"/>
              <a:t> </a:t>
            </a:r>
            <a:r>
              <a:rPr lang="fi-FI" sz="2800" i="1" dirty="0" err="1"/>
              <a:t>done</a:t>
            </a:r>
            <a:r>
              <a:rPr lang="fi-FI" sz="2800" i="1" dirty="0"/>
              <a:t> the </a:t>
            </a:r>
            <a:r>
              <a:rPr lang="fi-FI" sz="2800" i="1" dirty="0" err="1"/>
              <a:t>right</a:t>
            </a:r>
            <a:r>
              <a:rPr lang="fi-FI" sz="2800" i="1" dirty="0"/>
              <a:t> </a:t>
            </a:r>
            <a:r>
              <a:rPr lang="fi-FI" sz="2800" i="1" dirty="0" err="1"/>
              <a:t>things</a:t>
            </a:r>
            <a:r>
              <a:rPr lang="fi-FI" sz="2800" i="1" dirty="0"/>
              <a:t>”)</a:t>
            </a:r>
          </a:p>
          <a:p>
            <a:pPr marL="0" indent="0">
              <a:buNone/>
            </a:pPr>
            <a:endParaRPr lang="fi-FI" sz="2800" dirty="0" smtClean="0"/>
          </a:p>
          <a:p>
            <a:r>
              <a:rPr lang="fi-FI" sz="2800" dirty="0" smtClean="0"/>
              <a:t>The National </a:t>
            </a:r>
            <a:r>
              <a:rPr lang="fi-FI" sz="2800" dirty="0" err="1" smtClean="0"/>
              <a:t>Agency</a:t>
            </a:r>
            <a:r>
              <a:rPr lang="fi-FI" sz="2800" dirty="0" smtClean="0"/>
              <a:t> (</a:t>
            </a:r>
            <a:r>
              <a:rPr lang="fi-FI" sz="2800" dirty="0" err="1" smtClean="0"/>
              <a:t>Grundtvig</a:t>
            </a:r>
            <a:r>
              <a:rPr lang="fi-FI" sz="2800" dirty="0" smtClean="0"/>
              <a:t> Office) </a:t>
            </a:r>
            <a:r>
              <a:rPr lang="fi-FI" sz="2800" dirty="0" err="1" smtClean="0"/>
              <a:t>could</a:t>
            </a:r>
            <a:r>
              <a:rPr lang="fi-FI" sz="2800" dirty="0" smtClean="0"/>
              <a:t> help </a:t>
            </a:r>
            <a:r>
              <a:rPr lang="fi-FI" sz="2800" dirty="0" err="1" smtClean="0"/>
              <a:t>more</a:t>
            </a:r>
            <a:r>
              <a:rPr lang="fi-FI" sz="2800" dirty="0" smtClean="0"/>
              <a:t> the </a:t>
            </a:r>
            <a:r>
              <a:rPr lang="fi-FI" sz="2800" dirty="0" err="1" smtClean="0"/>
              <a:t>awarded</a:t>
            </a:r>
            <a:r>
              <a:rPr lang="fi-FI" sz="2800" dirty="0" smtClean="0"/>
              <a:t> </a:t>
            </a:r>
            <a:r>
              <a:rPr lang="fi-FI" sz="2800" dirty="0" err="1" smtClean="0"/>
              <a:t>initiatives</a:t>
            </a:r>
            <a:r>
              <a:rPr lang="fi-FI" sz="2800" dirty="0" smtClean="0"/>
              <a:t> to </a:t>
            </a:r>
            <a:r>
              <a:rPr lang="fi-FI" sz="2800" dirty="0" err="1" smtClean="0"/>
              <a:t>get</a:t>
            </a:r>
            <a:r>
              <a:rPr lang="fi-FI" sz="2800" dirty="0" smtClean="0"/>
              <a:t> </a:t>
            </a:r>
            <a:r>
              <a:rPr lang="fi-FI" sz="2800" dirty="0" err="1" smtClean="0"/>
              <a:t>opportunities</a:t>
            </a:r>
            <a:r>
              <a:rPr lang="fi-FI" sz="2800" dirty="0" smtClean="0"/>
              <a:t> for </a:t>
            </a:r>
            <a:r>
              <a:rPr lang="fi-FI" sz="2800" dirty="0" err="1" smtClean="0"/>
              <a:t>dissemination</a:t>
            </a:r>
            <a:r>
              <a:rPr lang="fi-FI" sz="2800" dirty="0" smtClean="0"/>
              <a:t> and for </a:t>
            </a:r>
            <a:r>
              <a:rPr lang="fi-FI" sz="2800" dirty="0" err="1" smtClean="0"/>
              <a:t>gaining</a:t>
            </a:r>
            <a:r>
              <a:rPr lang="fi-FI" sz="2800" dirty="0" smtClean="0"/>
              <a:t> </a:t>
            </a:r>
            <a:r>
              <a:rPr lang="fi-FI" sz="2800" dirty="0" err="1" smtClean="0"/>
              <a:t>visibility</a:t>
            </a:r>
            <a:endParaRPr lang="fi-FI" sz="2800" dirty="0" smtClean="0"/>
          </a:p>
          <a:p>
            <a:pPr marL="0" indent="0">
              <a:buNone/>
            </a:pPr>
            <a:endParaRPr lang="fi-FI" sz="2800" dirty="0" smtClean="0"/>
          </a:p>
          <a:p>
            <a:pPr marL="0" indent="0">
              <a:buNone/>
            </a:pPr>
            <a:endParaRPr lang="fi-FI" sz="2800" i="1" dirty="0"/>
          </a:p>
        </p:txBody>
      </p:sp>
    </p:spTree>
    <p:extLst>
      <p:ext uri="{BB962C8B-B14F-4D97-AF65-F5344CB8AC3E}">
        <p14:creationId xmlns:p14="http://schemas.microsoft.com/office/powerpoint/2010/main" val="74270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Best </a:t>
            </a:r>
            <a:r>
              <a:rPr lang="fi-FI" dirty="0" err="1"/>
              <a:t>practices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 smtClean="0"/>
              <a:t>YRKJA / </a:t>
            </a:r>
            <a:r>
              <a:rPr lang="fi-FI" sz="3200" dirty="0" err="1" smtClean="0"/>
              <a:t>Growing</a:t>
            </a:r>
            <a:endParaRPr lang="fi-FI" sz="3200" dirty="0" smtClean="0"/>
          </a:p>
          <a:p>
            <a:pPr marL="0" indent="0">
              <a:buNone/>
            </a:pPr>
            <a:r>
              <a:rPr lang="fi-FI" sz="3200" dirty="0" smtClean="0"/>
              <a:t>A </a:t>
            </a:r>
            <a:r>
              <a:rPr lang="fi-FI" sz="3200" dirty="0" err="1" smtClean="0"/>
              <a:t>joint</a:t>
            </a:r>
            <a:r>
              <a:rPr lang="fi-FI" sz="3200" dirty="0" smtClean="0"/>
              <a:t> </a:t>
            </a:r>
            <a:r>
              <a:rPr lang="fi-FI" sz="3200" dirty="0" err="1" smtClean="0"/>
              <a:t>project</a:t>
            </a:r>
            <a:r>
              <a:rPr lang="fi-FI" sz="3200" dirty="0" smtClean="0"/>
              <a:t> </a:t>
            </a:r>
            <a:r>
              <a:rPr lang="fi-FI" sz="3200" dirty="0" err="1" smtClean="0"/>
              <a:t>between</a:t>
            </a:r>
            <a:r>
              <a:rPr lang="fi-FI" sz="3200" dirty="0" smtClean="0"/>
              <a:t> the labour </a:t>
            </a:r>
            <a:r>
              <a:rPr lang="fi-FI" sz="3200" dirty="0" err="1" smtClean="0"/>
              <a:t>union</a:t>
            </a:r>
            <a:endParaRPr lang="fi-FI" sz="3200" dirty="0" smtClean="0"/>
          </a:p>
          <a:p>
            <a:pPr marL="0" indent="0">
              <a:buNone/>
            </a:pPr>
            <a:r>
              <a:rPr lang="fi-FI" sz="3200" dirty="0" smtClean="0"/>
              <a:t> (</a:t>
            </a:r>
            <a:r>
              <a:rPr lang="fi-FI" sz="3200" dirty="0" err="1" smtClean="0"/>
              <a:t>Efling</a:t>
            </a:r>
            <a:r>
              <a:rPr lang="fi-FI" sz="3200" dirty="0" smtClean="0"/>
              <a:t>) and the </a:t>
            </a:r>
            <a:r>
              <a:rPr lang="fi-FI" sz="3200" dirty="0" err="1" smtClean="0"/>
              <a:t>adult</a:t>
            </a:r>
            <a:r>
              <a:rPr lang="fi-FI" sz="3200" dirty="0" smtClean="0"/>
              <a:t> </a:t>
            </a:r>
            <a:r>
              <a:rPr lang="fi-FI" sz="3200" dirty="0" err="1" smtClean="0"/>
              <a:t>training</a:t>
            </a:r>
            <a:r>
              <a:rPr lang="fi-FI" sz="3200" dirty="0" smtClean="0"/>
              <a:t> </a:t>
            </a:r>
            <a:r>
              <a:rPr lang="fi-FI" sz="3200" dirty="0" err="1" smtClean="0"/>
              <a:t>organisation</a:t>
            </a:r>
            <a:r>
              <a:rPr lang="fi-FI" sz="3200" dirty="0" smtClean="0"/>
              <a:t> (</a:t>
            </a:r>
            <a:r>
              <a:rPr lang="fi-FI" sz="3200" dirty="0" err="1" smtClean="0"/>
              <a:t>Mimir</a:t>
            </a:r>
            <a:r>
              <a:rPr lang="fi-FI" sz="3200" dirty="0" smtClean="0"/>
              <a:t>)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3200" dirty="0" smtClean="0"/>
              <a:t>ELL in 2011</a:t>
            </a:r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3091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		</a:t>
            </a:r>
            <a:r>
              <a:rPr lang="fi-FI" dirty="0" err="1" smtClean="0"/>
              <a:t>Recommendations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The </a:t>
            </a:r>
            <a:r>
              <a:rPr lang="fi-FI" sz="2800" dirty="0" err="1" smtClean="0"/>
              <a:t>project</a:t>
            </a:r>
            <a:r>
              <a:rPr lang="fi-FI" sz="2800" dirty="0" smtClean="0"/>
              <a:t> </a:t>
            </a:r>
            <a:r>
              <a:rPr lang="fi-FI" sz="2800" dirty="0" err="1" smtClean="0"/>
              <a:t>team</a:t>
            </a:r>
            <a:r>
              <a:rPr lang="fi-FI" sz="2800" dirty="0" smtClean="0"/>
              <a:t> (</a:t>
            </a:r>
            <a:r>
              <a:rPr lang="fi-FI" sz="2800" dirty="0" err="1" smtClean="0"/>
              <a:t>teachers</a:t>
            </a:r>
            <a:r>
              <a:rPr lang="fi-FI" sz="2800" dirty="0" smtClean="0"/>
              <a:t>) </a:t>
            </a:r>
            <a:r>
              <a:rPr lang="fi-FI" sz="2800" dirty="0" err="1" smtClean="0"/>
              <a:t>must</a:t>
            </a:r>
            <a:r>
              <a:rPr lang="fi-FI" sz="2800" dirty="0" smtClean="0"/>
              <a:t> </a:t>
            </a:r>
            <a:r>
              <a:rPr lang="fi-FI" sz="2800" dirty="0" err="1" smtClean="0"/>
              <a:t>have</a:t>
            </a:r>
            <a:r>
              <a:rPr lang="fi-FI" sz="2800" dirty="0" smtClean="0"/>
              <a:t> </a:t>
            </a:r>
            <a:r>
              <a:rPr lang="fi-FI" sz="2800" dirty="0" err="1" smtClean="0"/>
              <a:t>enthousiasm</a:t>
            </a:r>
            <a:r>
              <a:rPr lang="fi-FI" sz="2800" dirty="0" smtClean="0"/>
              <a:t> for the </a:t>
            </a:r>
            <a:r>
              <a:rPr lang="fi-FI" sz="2800" dirty="0" err="1" smtClean="0"/>
              <a:t>work</a:t>
            </a:r>
            <a:r>
              <a:rPr lang="fi-FI" sz="2800" dirty="0" smtClean="0"/>
              <a:t> </a:t>
            </a:r>
          </a:p>
          <a:p>
            <a:pPr marL="0" indent="0">
              <a:buNone/>
            </a:pPr>
            <a:r>
              <a:rPr lang="fi-FI" sz="2800" dirty="0" smtClean="0"/>
              <a:t>	=&gt; </a:t>
            </a:r>
            <a:r>
              <a:rPr lang="fi-FI" sz="2800" dirty="0" err="1" smtClean="0"/>
              <a:t>good</a:t>
            </a:r>
            <a:r>
              <a:rPr lang="fi-FI" sz="2800" dirty="0" smtClean="0"/>
              <a:t> </a:t>
            </a:r>
            <a:r>
              <a:rPr lang="fi-FI" sz="2800" dirty="0" err="1" smtClean="0"/>
              <a:t>results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01168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173</Words>
  <Application>Microsoft Office PowerPoint</Application>
  <PresentationFormat>Näytössä katseltava diaesitys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NELLIP – Icelandic report</vt:lpstr>
      <vt:lpstr>THE ELL IN ICELAND</vt:lpstr>
      <vt:lpstr>Awarding the ELL in Iceland</vt:lpstr>
      <vt:lpstr>   Themes</vt:lpstr>
      <vt:lpstr>   Languages</vt:lpstr>
      <vt:lpstr>Impact and exploitation of the ELL</vt:lpstr>
      <vt:lpstr>  Best practices</vt:lpstr>
      <vt:lpstr>  Recommendations</vt:lpstr>
    </vt:vector>
  </TitlesOfParts>
  <Company>Omnia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vlyyra</dc:creator>
  <cp:lastModifiedBy>Kati Valtonen</cp:lastModifiedBy>
  <cp:revision>21</cp:revision>
  <dcterms:created xsi:type="dcterms:W3CDTF">2012-02-09T08:56:33Z</dcterms:created>
  <dcterms:modified xsi:type="dcterms:W3CDTF">2012-11-13T15:57:48Z</dcterms:modified>
</cp:coreProperties>
</file>